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60" r:id="rId3"/>
    <p:sldId id="265" r:id="rId4"/>
    <p:sldId id="263" r:id="rId5"/>
    <p:sldId id="273" r:id="rId6"/>
    <p:sldId id="261" r:id="rId7"/>
    <p:sldId id="274" r:id="rId8"/>
    <p:sldId id="264" r:id="rId9"/>
    <p:sldId id="271" r:id="rId10"/>
    <p:sldId id="262" r:id="rId11"/>
    <p:sldId id="275" r:id="rId12"/>
  </p:sldIdLst>
  <p:sldSz cx="9144000" cy="6858000" type="screen4x3"/>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7A"/>
    <a:srgbClr val="E1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24" autoAdjust="0"/>
  </p:normalViewPr>
  <p:slideViewPr>
    <p:cSldViewPr>
      <p:cViewPr>
        <p:scale>
          <a:sx n="80" d="100"/>
          <a:sy n="80" d="100"/>
        </p:scale>
        <p:origin x="-1680" y="-57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331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6T13:18:28.771" idx="1">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6T13:18:28.771" idx="4">
    <p:pos x="5685" y="636"/>
    <p:text>Please, try to answer as much questions as you can...
We will gather all these answers to better focus the discussion among networks when writing the report from the workshop. Also to ease discussion during the workshop.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400" cy="496967"/>
          </a:xfrm>
          <a:prstGeom prst="rect">
            <a:avLst/>
          </a:prstGeom>
        </p:spPr>
        <p:txBody>
          <a:bodyPr vert="horz" lIns="91442" tIns="45721" rIns="91442" bIns="45721" rtlCol="0"/>
          <a:lstStyle>
            <a:lvl1pPr algn="l">
              <a:defRPr sz="1200"/>
            </a:lvl1pPr>
          </a:lstStyle>
          <a:p>
            <a:endParaRPr lang="ca-ES" dirty="0"/>
          </a:p>
        </p:txBody>
      </p:sp>
      <p:sp>
        <p:nvSpPr>
          <p:cNvPr id="3" name="Contenidor de data 2"/>
          <p:cNvSpPr>
            <a:spLocks noGrp="1"/>
          </p:cNvSpPr>
          <p:nvPr>
            <p:ph type="dt" sz="quarter" idx="1"/>
          </p:nvPr>
        </p:nvSpPr>
        <p:spPr>
          <a:xfrm>
            <a:off x="3849689" y="0"/>
            <a:ext cx="2946400" cy="496967"/>
          </a:xfrm>
          <a:prstGeom prst="rect">
            <a:avLst/>
          </a:prstGeom>
        </p:spPr>
        <p:txBody>
          <a:bodyPr vert="horz" lIns="91442" tIns="45721" rIns="91442" bIns="45721" rtlCol="0"/>
          <a:lstStyle>
            <a:lvl1pPr algn="r">
              <a:defRPr sz="1200"/>
            </a:lvl1pPr>
          </a:lstStyle>
          <a:p>
            <a:fld id="{D752CFBB-2AE0-4AB0-96B1-B5AC2990DFA9}" type="datetimeFigureOut">
              <a:rPr lang="ca-ES" smtClean="0"/>
              <a:pPr/>
              <a:t>20/09/2015</a:t>
            </a:fld>
            <a:endParaRPr lang="ca-ES" dirty="0"/>
          </a:p>
        </p:txBody>
      </p:sp>
      <p:sp>
        <p:nvSpPr>
          <p:cNvPr id="4" name="Contenidor de peu de pàgina 3"/>
          <p:cNvSpPr>
            <a:spLocks noGrp="1"/>
          </p:cNvSpPr>
          <p:nvPr>
            <p:ph type="ftr" sz="quarter" idx="2"/>
          </p:nvPr>
        </p:nvSpPr>
        <p:spPr>
          <a:xfrm>
            <a:off x="0" y="9429671"/>
            <a:ext cx="2946400" cy="496966"/>
          </a:xfrm>
          <a:prstGeom prst="rect">
            <a:avLst/>
          </a:prstGeom>
        </p:spPr>
        <p:txBody>
          <a:bodyPr vert="horz" lIns="91442" tIns="45721" rIns="91442" bIns="45721"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3849689" y="9429671"/>
            <a:ext cx="2946400" cy="496966"/>
          </a:xfrm>
          <a:prstGeom prst="rect">
            <a:avLst/>
          </a:prstGeom>
        </p:spPr>
        <p:txBody>
          <a:bodyPr vert="horz" lIns="91442" tIns="45721" rIns="91442" bIns="45721" rtlCol="0" anchor="b"/>
          <a:lstStyle>
            <a:lvl1pPr algn="r">
              <a:defRPr sz="1200"/>
            </a:lvl1pPr>
          </a:lstStyle>
          <a:p>
            <a:fld id="{BD5B466F-2CD0-4192-82B6-BA2C3E70A01A}" type="slidenum">
              <a:rPr lang="ca-ES" smtClean="0"/>
              <a:pPr/>
              <a:t>‹#›</a:t>
            </a:fld>
            <a:endParaRPr lang="ca-ES" dirty="0"/>
          </a:p>
        </p:txBody>
      </p:sp>
    </p:spTree>
    <p:extLst>
      <p:ext uri="{BB962C8B-B14F-4D97-AF65-F5344CB8AC3E}">
        <p14:creationId xmlns:p14="http://schemas.microsoft.com/office/powerpoint/2010/main" val="22231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400" cy="496967"/>
          </a:xfrm>
          <a:prstGeom prst="rect">
            <a:avLst/>
          </a:prstGeom>
        </p:spPr>
        <p:txBody>
          <a:bodyPr vert="horz" lIns="91442" tIns="45721" rIns="91442" bIns="45721" rtlCol="0"/>
          <a:lstStyle>
            <a:lvl1pPr algn="l">
              <a:defRPr sz="1200"/>
            </a:lvl1pPr>
          </a:lstStyle>
          <a:p>
            <a:endParaRPr lang="ca-ES" dirty="0"/>
          </a:p>
        </p:txBody>
      </p:sp>
      <p:sp>
        <p:nvSpPr>
          <p:cNvPr id="3" name="Contenidor de data 2"/>
          <p:cNvSpPr>
            <a:spLocks noGrp="1"/>
          </p:cNvSpPr>
          <p:nvPr>
            <p:ph type="dt" idx="1"/>
          </p:nvPr>
        </p:nvSpPr>
        <p:spPr>
          <a:xfrm>
            <a:off x="3849689" y="0"/>
            <a:ext cx="2946400" cy="496967"/>
          </a:xfrm>
          <a:prstGeom prst="rect">
            <a:avLst/>
          </a:prstGeom>
        </p:spPr>
        <p:txBody>
          <a:bodyPr vert="horz" lIns="91442" tIns="45721" rIns="91442" bIns="45721" rtlCol="0"/>
          <a:lstStyle>
            <a:lvl1pPr algn="r">
              <a:defRPr sz="1200"/>
            </a:lvl1pPr>
          </a:lstStyle>
          <a:p>
            <a:fld id="{9858F2E4-9B16-4549-A3A8-A0296B9B64C2}" type="datetimeFigureOut">
              <a:rPr lang="ca-ES" smtClean="0"/>
              <a:pPr/>
              <a:t>20/09/2015</a:t>
            </a:fld>
            <a:endParaRPr lang="ca-ES" dirty="0"/>
          </a:p>
        </p:txBody>
      </p:sp>
      <p:sp>
        <p:nvSpPr>
          <p:cNvPr id="4" name="Contenidor d'imatge de diapositiva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2" tIns="45721" rIns="91442" bIns="45721" rtlCol="0" anchor="ctr"/>
          <a:lstStyle/>
          <a:p>
            <a:endParaRPr lang="ca-ES" dirty="0"/>
          </a:p>
        </p:txBody>
      </p:sp>
      <p:sp>
        <p:nvSpPr>
          <p:cNvPr id="5" name="Contenidor de notes 4"/>
          <p:cNvSpPr>
            <a:spLocks noGrp="1"/>
          </p:cNvSpPr>
          <p:nvPr>
            <p:ph type="body" sz="quarter" idx="3"/>
          </p:nvPr>
        </p:nvSpPr>
        <p:spPr>
          <a:xfrm>
            <a:off x="679451" y="4715630"/>
            <a:ext cx="5438775" cy="4467939"/>
          </a:xfrm>
          <a:prstGeom prst="rect">
            <a:avLst/>
          </a:prstGeom>
        </p:spPr>
        <p:txBody>
          <a:bodyPr vert="horz" lIns="91442" tIns="45721" rIns="91442" bIns="45721"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429671"/>
            <a:ext cx="2946400" cy="496966"/>
          </a:xfrm>
          <a:prstGeom prst="rect">
            <a:avLst/>
          </a:prstGeom>
        </p:spPr>
        <p:txBody>
          <a:bodyPr vert="horz" lIns="91442" tIns="45721" rIns="91442" bIns="45721"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3849689" y="9429671"/>
            <a:ext cx="2946400" cy="496966"/>
          </a:xfrm>
          <a:prstGeom prst="rect">
            <a:avLst/>
          </a:prstGeom>
        </p:spPr>
        <p:txBody>
          <a:bodyPr vert="horz" lIns="91442" tIns="45721" rIns="91442" bIns="45721" rtlCol="0" anchor="b"/>
          <a:lstStyle>
            <a:lvl1pPr algn="r">
              <a:defRPr sz="1200"/>
            </a:lvl1pPr>
          </a:lstStyle>
          <a:p>
            <a:fld id="{FF5B015D-B3B7-4963-BD5B-E3D7315FBFBD}" type="slidenum">
              <a:rPr lang="ca-ES" smtClean="0"/>
              <a:pPr/>
              <a:t>‹#›</a:t>
            </a:fld>
            <a:endParaRPr lang="ca-ES" dirty="0"/>
          </a:p>
        </p:txBody>
      </p:sp>
    </p:spTree>
    <p:extLst>
      <p:ext uri="{BB962C8B-B14F-4D97-AF65-F5344CB8AC3E}">
        <p14:creationId xmlns:p14="http://schemas.microsoft.com/office/powerpoint/2010/main" val="61098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1</a:t>
            </a:fld>
            <a:endParaRPr lang="ca-ES" dirty="0"/>
          </a:p>
        </p:txBody>
      </p:sp>
    </p:spTree>
    <p:extLst>
      <p:ext uri="{BB962C8B-B14F-4D97-AF65-F5344CB8AC3E}">
        <p14:creationId xmlns:p14="http://schemas.microsoft.com/office/powerpoint/2010/main" val="321648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10</a:t>
            </a:fld>
            <a:endParaRPr lang="ca-ES" dirty="0"/>
          </a:p>
        </p:txBody>
      </p:sp>
    </p:spTree>
    <p:extLst>
      <p:ext uri="{BB962C8B-B14F-4D97-AF65-F5344CB8AC3E}">
        <p14:creationId xmlns:p14="http://schemas.microsoft.com/office/powerpoint/2010/main" val="286421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11</a:t>
            </a:fld>
            <a:endParaRPr lang="ca-ES" dirty="0"/>
          </a:p>
        </p:txBody>
      </p:sp>
    </p:spTree>
    <p:extLst>
      <p:ext uri="{BB962C8B-B14F-4D97-AF65-F5344CB8AC3E}">
        <p14:creationId xmlns:p14="http://schemas.microsoft.com/office/powerpoint/2010/main" val="399021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2</a:t>
            </a:fld>
            <a:endParaRPr lang="ca-ES" dirty="0"/>
          </a:p>
        </p:txBody>
      </p:sp>
    </p:spTree>
    <p:extLst>
      <p:ext uri="{BB962C8B-B14F-4D97-AF65-F5344CB8AC3E}">
        <p14:creationId xmlns:p14="http://schemas.microsoft.com/office/powerpoint/2010/main" val="285967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8589EE1-7D5C-438B-85E8-1223F5D5D0D2}" type="slidenum">
              <a:rPr lang="en-GB" smtClean="0"/>
              <a:t>3</a:t>
            </a:fld>
            <a:endParaRPr lang="en-GB"/>
          </a:p>
        </p:txBody>
      </p:sp>
    </p:spTree>
    <p:extLst>
      <p:ext uri="{BB962C8B-B14F-4D97-AF65-F5344CB8AC3E}">
        <p14:creationId xmlns:p14="http://schemas.microsoft.com/office/powerpoint/2010/main" val="209858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4</a:t>
            </a:fld>
            <a:endParaRPr lang="ca-ES" dirty="0"/>
          </a:p>
        </p:txBody>
      </p:sp>
    </p:spTree>
    <p:extLst>
      <p:ext uri="{BB962C8B-B14F-4D97-AF65-F5344CB8AC3E}">
        <p14:creationId xmlns:p14="http://schemas.microsoft.com/office/powerpoint/2010/main" val="149748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5</a:t>
            </a:fld>
            <a:endParaRPr lang="ca-ES" dirty="0"/>
          </a:p>
        </p:txBody>
      </p:sp>
    </p:spTree>
    <p:extLst>
      <p:ext uri="{BB962C8B-B14F-4D97-AF65-F5344CB8AC3E}">
        <p14:creationId xmlns:p14="http://schemas.microsoft.com/office/powerpoint/2010/main" val="391072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6</a:t>
            </a:fld>
            <a:endParaRPr lang="ca-ES" dirty="0"/>
          </a:p>
        </p:txBody>
      </p:sp>
    </p:spTree>
    <p:extLst>
      <p:ext uri="{BB962C8B-B14F-4D97-AF65-F5344CB8AC3E}">
        <p14:creationId xmlns:p14="http://schemas.microsoft.com/office/powerpoint/2010/main" val="332397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7</a:t>
            </a:fld>
            <a:endParaRPr lang="ca-ES" dirty="0"/>
          </a:p>
        </p:txBody>
      </p:sp>
    </p:spTree>
    <p:extLst>
      <p:ext uri="{BB962C8B-B14F-4D97-AF65-F5344CB8AC3E}">
        <p14:creationId xmlns:p14="http://schemas.microsoft.com/office/powerpoint/2010/main" val="345262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8</a:t>
            </a:fld>
            <a:endParaRPr lang="ca-ES" dirty="0"/>
          </a:p>
        </p:txBody>
      </p:sp>
    </p:spTree>
    <p:extLst>
      <p:ext uri="{BB962C8B-B14F-4D97-AF65-F5344CB8AC3E}">
        <p14:creationId xmlns:p14="http://schemas.microsoft.com/office/powerpoint/2010/main" val="294513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015D-B3B7-4963-BD5B-E3D7315FBFBD}" type="slidenum">
              <a:rPr lang="ca-ES" smtClean="0"/>
              <a:pPr/>
              <a:t>9</a:t>
            </a:fld>
            <a:endParaRPr lang="ca-ES" dirty="0"/>
          </a:p>
        </p:txBody>
      </p:sp>
    </p:spTree>
    <p:extLst>
      <p:ext uri="{BB962C8B-B14F-4D97-AF65-F5344CB8AC3E}">
        <p14:creationId xmlns:p14="http://schemas.microsoft.com/office/powerpoint/2010/main" val="1233360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5A61F5-FF7E-4A1D-AD30-B27044DD8A47}" type="datetimeFigureOut">
              <a:rPr lang="en-GB" smtClean="0"/>
              <a:t>20/09/2015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1D26A9-4DAE-43AC-A1AC-56336FEF9B9A}" type="slidenum">
              <a:rPr lang="en-GB" smtClean="0"/>
              <a:t>‹#›</a:t>
            </a:fld>
            <a:endParaRPr lang="en-GB"/>
          </a:p>
        </p:txBody>
      </p:sp>
    </p:spTree>
    <p:extLst>
      <p:ext uri="{BB962C8B-B14F-4D97-AF65-F5344CB8AC3E}">
        <p14:creationId xmlns:p14="http://schemas.microsoft.com/office/powerpoint/2010/main" val="277549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9/20/2015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1143000"/>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200" y="2276872"/>
            <a:ext cx="8229600" cy="4392488"/>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userDrawn="1"/>
        </p:nvPicPr>
        <p:blipFill>
          <a:blip r:embed="rId14"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userDrawn="1"/>
        </p:nvPicPr>
        <p:blipFill>
          <a:blip r:embed="rId15"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userDrawn="1"/>
        </p:nvPicPr>
        <p:blipFill>
          <a:blip r:embed="rId16" cstate="print"/>
          <a:srcRect l="14771" t="23463" r="14688" b="1459"/>
          <a:stretch>
            <a:fillRect/>
          </a:stretch>
        </p:blipFill>
        <p:spPr bwMode="auto">
          <a:xfrm>
            <a:off x="47501" y="-11875"/>
            <a:ext cx="2423634" cy="87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3"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4"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5"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6"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7"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8"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707575" y="3581607"/>
            <a:ext cx="7772400" cy="769441"/>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i="0" dirty="0" smtClean="0">
                <a:latin typeface="+mj-lt"/>
                <a:ea typeface="+mj-ea"/>
                <a:cs typeface="+mj-cs"/>
              </a:rPr>
              <a:t>Arc</a:t>
            </a:r>
            <a:r>
              <a:rPr kumimoji="0" lang="en-US" sz="2400" b="1" i="0" u="none" strike="noStrike" kern="1200" cap="none" spc="0" normalizeH="0" baseline="0" noProof="0" dirty="0" smtClean="0">
                <a:ln>
                  <a:noFill/>
                </a:ln>
                <a:solidFill>
                  <a:srgbClr val="00897A"/>
                </a:solidFill>
                <a:effectLst/>
                <a:uLnTx/>
                <a:uFillTx/>
                <a:latin typeface="+mj-lt"/>
                <a:ea typeface="+mj-ea"/>
                <a:cs typeface="+mj-cs"/>
              </a:rPr>
              <a:t>tic Monitoring and Assessment </a:t>
            </a:r>
            <a:r>
              <a:rPr kumimoji="0" lang="en-US" sz="2400" b="1" i="0" u="none" strike="noStrike" kern="1200" cap="none" spc="0" normalizeH="0" baseline="0" noProof="0" dirty="0" err="1" smtClean="0">
                <a:ln>
                  <a:noFill/>
                </a:ln>
                <a:solidFill>
                  <a:srgbClr val="00897A"/>
                </a:solidFill>
                <a:effectLst/>
                <a:uLnTx/>
                <a:uFillTx/>
                <a:latin typeface="+mj-lt"/>
                <a:ea typeface="+mj-ea"/>
                <a:cs typeface="+mj-cs"/>
              </a:rPr>
              <a:t>Programme</a:t>
            </a:r>
            <a:r>
              <a:rPr kumimoji="0" lang="en-US" sz="2400" b="1" i="0" u="none" strike="noStrike" kern="1200" cap="none" spc="0" normalizeH="0" baseline="0" noProof="0" dirty="0" smtClean="0">
                <a:ln>
                  <a:noFill/>
                </a:ln>
                <a:solidFill>
                  <a:srgbClr val="00897A"/>
                </a:solidFill>
                <a:effectLst/>
                <a:uLnTx/>
                <a:uFillTx/>
                <a:latin typeface="+mj-lt"/>
                <a:ea typeface="+mj-ea"/>
                <a:cs typeface="+mj-cs"/>
              </a:rPr>
              <a:t> (AMAP)</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i="0" dirty="0" smtClean="0">
                <a:latin typeface="+mj-lt"/>
                <a:ea typeface="+mj-ea"/>
                <a:cs typeface="+mj-cs"/>
              </a:rPr>
              <a:t>Simon Wilson (s.wilson@inter.nl.net)</a:t>
            </a:r>
            <a:endParaRPr kumimoji="0" lang="en-US" sz="1800" b="1" i="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2000548"/>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noProof="0" dirty="0" smtClean="0">
                <a:solidFill>
                  <a:srgbClr val="00897A"/>
                </a:solidFill>
                <a:effectLst/>
                <a:latin typeface="+mj-lt"/>
                <a:ea typeface="+mj-ea"/>
                <a:cs typeface="+mj-cs"/>
              </a:rPr>
              <a:t>ENEON first workshop</a:t>
            </a:r>
            <a:endParaRPr lang="en-US" sz="4000" b="1" i="0" kern="1200" noProof="0" dirty="0" smtClean="0">
              <a:solidFill>
                <a:srgbClr val="00897A"/>
              </a:solidFill>
              <a:effectLst/>
              <a:latin typeface="+mj-lt"/>
              <a:ea typeface="+mj-ea"/>
              <a:cs typeface="+mj-cs"/>
            </a:endParaRPr>
          </a:p>
          <a:p>
            <a:pPr algn="ctr"/>
            <a:r>
              <a:rPr lang="en-US" sz="3200" i="1" dirty="0" smtClean="0">
                <a:solidFill>
                  <a:srgbClr val="00897A"/>
                </a:solidFill>
              </a:rPr>
              <a:t>Observing Europe: Networking the Earth Observation Networks in Europe</a:t>
            </a:r>
          </a:p>
          <a:p>
            <a:pPr lvl="0" algn="ctr"/>
            <a:r>
              <a:rPr lang="en-US" sz="2400" i="1" dirty="0" smtClean="0">
                <a:solidFill>
                  <a:schemeClr val="tx1">
                    <a:tint val="75000"/>
                  </a:schemeClr>
                </a:solidFill>
              </a:rPr>
              <a:t>21-22 September, Paris</a:t>
            </a:r>
            <a:endParaRPr lang="ca-ES" sz="4000" b="1" i="0" kern="1200" dirty="0" smtClean="0">
              <a:solidFill>
                <a:srgbClr val="00897A"/>
              </a:solidFill>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323528" y="1196752"/>
            <a:ext cx="3600400" cy="5040560"/>
          </a:xfrm>
        </p:spPr>
        <p:txBody>
          <a:bodyPr>
            <a:normAutofit/>
          </a:bodyPr>
          <a:lstStyle/>
          <a:p>
            <a:pPr marL="514350" indent="-514350">
              <a:buNone/>
            </a:pPr>
            <a:r>
              <a:rPr lang="en-US" sz="1700" b="1" i="1" dirty="0"/>
              <a:t>3. About a network of networks</a:t>
            </a:r>
          </a:p>
          <a:p>
            <a:pPr marL="514350" lvl="1" indent="-514350">
              <a:buNone/>
            </a:pPr>
            <a:r>
              <a:rPr lang="en-US" sz="1500" dirty="0"/>
              <a:t>3.1 </a:t>
            </a:r>
            <a:r>
              <a:rPr lang="en-US" sz="1500" dirty="0" smtClean="0"/>
              <a:t>	What </a:t>
            </a:r>
            <a:r>
              <a:rPr lang="en-US" sz="1500" dirty="0"/>
              <a:t>coordination and collaboration interfaces do you have with other networks?</a:t>
            </a:r>
          </a:p>
          <a:p>
            <a:pPr marL="514350" lvl="1" indent="-514350">
              <a:buNone/>
            </a:pPr>
            <a:r>
              <a:rPr lang="en-US" sz="1500" dirty="0"/>
              <a:t>3.2 </a:t>
            </a:r>
            <a:r>
              <a:rPr lang="en-US" sz="1500" dirty="0" smtClean="0"/>
              <a:t>	Is </a:t>
            </a:r>
            <a:r>
              <a:rPr lang="en-US" sz="1500" dirty="0"/>
              <a:t>your network contributing to GEO(SS) and if so, what is this contribution? Could </a:t>
            </a:r>
            <a:r>
              <a:rPr lang="en-US" sz="1500" dirty="0" err="1"/>
              <a:t>ConnectinGEO</a:t>
            </a:r>
            <a:r>
              <a:rPr lang="en-US" sz="1500" dirty="0"/>
              <a:t> help to enhance your contribution to GEOSS?</a:t>
            </a:r>
          </a:p>
          <a:p>
            <a:pPr marL="514350" lvl="1" indent="-514350">
              <a:buNone/>
            </a:pPr>
            <a:r>
              <a:rPr lang="en-US" sz="1500" dirty="0"/>
              <a:t>3.3 </a:t>
            </a:r>
            <a:r>
              <a:rPr lang="en-US" sz="1500" dirty="0" smtClean="0"/>
              <a:t>	Are </a:t>
            </a:r>
            <a:r>
              <a:rPr lang="en-US" sz="1500" dirty="0"/>
              <a:t>there additional interfaces that would be desired and what would be the main benefits of these interfaces?</a:t>
            </a:r>
          </a:p>
          <a:p>
            <a:pPr marL="514350" lvl="1" indent="-514350">
              <a:buNone/>
            </a:pPr>
            <a:r>
              <a:rPr lang="en-US" sz="1500" dirty="0"/>
              <a:t>3.4 </a:t>
            </a:r>
            <a:r>
              <a:rPr lang="en-US" sz="1500" dirty="0" smtClean="0"/>
              <a:t>	Do </a:t>
            </a:r>
            <a:r>
              <a:rPr lang="en-US" sz="1500" dirty="0"/>
              <a:t>you think that your network could benefit from the existence of an ENEON or a similar network?</a:t>
            </a:r>
          </a:p>
          <a:p>
            <a:pPr marL="514350" lvl="1" indent="-514350">
              <a:buNone/>
            </a:pPr>
            <a:r>
              <a:rPr lang="en-US" sz="1500" dirty="0"/>
              <a:t>3.5 </a:t>
            </a:r>
            <a:r>
              <a:rPr lang="en-US" sz="1500" dirty="0" smtClean="0"/>
              <a:t>	From </a:t>
            </a:r>
            <a:r>
              <a:rPr lang="en-US" sz="1500" dirty="0"/>
              <a:t>you point of view, how should an ENEON be organized and managed?</a:t>
            </a:r>
          </a:p>
        </p:txBody>
      </p:sp>
      <p:sp>
        <p:nvSpPr>
          <p:cNvPr id="6" name="Rectangle 5"/>
          <p:cNvSpPr/>
          <p:nvPr/>
        </p:nvSpPr>
        <p:spPr>
          <a:xfrm>
            <a:off x="4283968" y="1340768"/>
            <a:ext cx="4320480" cy="4801314"/>
          </a:xfrm>
          <a:prstGeom prst="rect">
            <a:avLst/>
          </a:prstGeom>
        </p:spPr>
        <p:txBody>
          <a:bodyPr wrap="square">
            <a:spAutoFit/>
          </a:bodyPr>
          <a:lstStyle/>
          <a:p>
            <a:r>
              <a:rPr lang="en-GB" dirty="0" smtClean="0"/>
              <a:t>Coordination and collaboration:</a:t>
            </a:r>
          </a:p>
          <a:p>
            <a:pPr marL="285750" indent="-285750">
              <a:buFont typeface="Arial" panose="020B0604020202020204" pitchFamily="34" charset="0"/>
              <a:buChar char="•"/>
            </a:pPr>
            <a:r>
              <a:rPr lang="en-GB" dirty="0" smtClean="0"/>
              <a:t>Global – WMO, UNEP, UNECE, IAEA, etc.</a:t>
            </a:r>
          </a:p>
          <a:p>
            <a:pPr marL="285750" indent="-285750">
              <a:buFont typeface="Arial" panose="020B0604020202020204" pitchFamily="34" charset="0"/>
              <a:buChar char="•"/>
            </a:pPr>
            <a:r>
              <a:rPr lang="en-GB" dirty="0" smtClean="0"/>
              <a:t>Regional - EMEP, OSPAR, IASC, etc.</a:t>
            </a:r>
          </a:p>
          <a:p>
            <a:pPr marL="285750" indent="-285750">
              <a:buFont typeface="Arial" panose="020B0604020202020204" pitchFamily="34" charset="0"/>
              <a:buChar char="•"/>
            </a:pPr>
            <a:r>
              <a:rPr lang="en-GB" dirty="0" smtClean="0"/>
              <a:t>Institutional – IIASA, ESA, EU-DGs</a:t>
            </a:r>
          </a:p>
          <a:p>
            <a:endParaRPr lang="en-GB" dirty="0"/>
          </a:p>
          <a:p>
            <a:r>
              <a:rPr lang="en-GB" dirty="0" smtClean="0"/>
              <a:t>SAON:</a:t>
            </a:r>
            <a:endParaRPr lang="en-GB" dirty="0"/>
          </a:p>
          <a:p>
            <a:pPr marL="285750" indent="-285750">
              <a:buFont typeface="Arial" panose="020B0604020202020204" pitchFamily="34" charset="0"/>
              <a:buChar char="•"/>
            </a:pPr>
            <a:r>
              <a:rPr lang="en-GB" i="1" dirty="0">
                <a:solidFill>
                  <a:srgbClr val="0070C0"/>
                </a:solidFill>
              </a:rPr>
              <a:t>SAON is viewed as the Arctic node of GEO</a:t>
            </a:r>
            <a:endParaRPr lang="en-GB" dirty="0"/>
          </a:p>
          <a:p>
            <a:endParaRPr lang="en-GB" dirty="0" smtClean="0"/>
          </a:p>
          <a:p>
            <a:r>
              <a:rPr lang="en-GB" dirty="0" smtClean="0"/>
              <a:t>Organization:</a:t>
            </a:r>
          </a:p>
          <a:p>
            <a:pPr marL="285750" indent="-285750">
              <a:buFont typeface="Arial" panose="020B0604020202020204" pitchFamily="34" charset="0"/>
              <a:buChar char="•"/>
            </a:pPr>
            <a:r>
              <a:rPr lang="en-GB" dirty="0" smtClean="0"/>
              <a:t>Added-value, avoid duplication</a:t>
            </a:r>
          </a:p>
          <a:p>
            <a:pPr marL="285750" indent="-285750">
              <a:buFont typeface="Arial" panose="020B0604020202020204" pitchFamily="34" charset="0"/>
              <a:buChar char="•"/>
            </a:pPr>
            <a:r>
              <a:rPr lang="en-GB" dirty="0" smtClean="0"/>
              <a:t>Partner buy-in, acceptance</a:t>
            </a:r>
          </a:p>
          <a:p>
            <a:pPr marL="285750" indent="-285750">
              <a:buFont typeface="Arial" panose="020B0604020202020204" pitchFamily="34" charset="0"/>
              <a:buChar char="•"/>
            </a:pPr>
            <a:r>
              <a:rPr lang="en-GB" dirty="0" smtClean="0"/>
              <a:t>Role (hard line: top-down direction to networks; soft approach – promoting mutual-benefits (SAON)</a:t>
            </a:r>
          </a:p>
          <a:p>
            <a:pPr marL="285750" indent="-285750">
              <a:buFont typeface="Arial" panose="020B0604020202020204" pitchFamily="34" charset="0"/>
              <a:buChar char="•"/>
            </a:pPr>
            <a:r>
              <a:rPr lang="en-GB" dirty="0" smtClean="0"/>
              <a:t>Coordination of ENEON (European EO) with EU-</a:t>
            </a:r>
            <a:r>
              <a:rPr lang="en-GB" dirty="0" err="1" smtClean="0"/>
              <a:t>PolarNet</a:t>
            </a:r>
            <a:r>
              <a:rPr lang="en-GB" dirty="0" smtClean="0"/>
              <a:t> (European (Polar) Research)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Thankyou for your attention</a:t>
            </a:r>
            <a:endParaRPr lang="en-GB" dirty="0"/>
          </a:p>
        </p:txBody>
      </p:sp>
      <p:pic>
        <p:nvPicPr>
          <p:cNvPr id="7174" name="Picture 6" descr="http://www.amap.no/uploads/project_module_images/walls_of_blue_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04864"/>
            <a:ext cx="647700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7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251520" y="1124744"/>
            <a:ext cx="3563888" cy="1368152"/>
          </a:xfrm>
        </p:spPr>
        <p:txBody>
          <a:bodyPr>
            <a:normAutofit/>
          </a:bodyPr>
          <a:lstStyle/>
          <a:p>
            <a:pPr marL="514350" indent="-514350">
              <a:buNone/>
            </a:pPr>
            <a:r>
              <a:rPr lang="en-US" sz="1600" b="1" i="1" dirty="0" smtClean="0"/>
              <a:t>1. About your network</a:t>
            </a:r>
          </a:p>
          <a:p>
            <a:pPr marL="514350" indent="-514350">
              <a:buNone/>
            </a:pPr>
            <a:r>
              <a:rPr lang="en-US" sz="1400" dirty="0" smtClean="0"/>
              <a:t>1.1	What </a:t>
            </a:r>
            <a:r>
              <a:rPr lang="en-US" sz="1400" dirty="0"/>
              <a:t>network are you representing and what is your role in this network?</a:t>
            </a:r>
          </a:p>
          <a:p>
            <a:pPr marL="514350" indent="-514350">
              <a:buNone/>
            </a:pPr>
            <a:r>
              <a:rPr lang="en-US" sz="1400" dirty="0" smtClean="0"/>
              <a:t>1.2	What are the main objectives of the network?</a:t>
            </a:r>
          </a:p>
        </p:txBody>
      </p:sp>
      <p:sp>
        <p:nvSpPr>
          <p:cNvPr id="5" name="Rectangle 4"/>
          <p:cNvSpPr/>
          <p:nvPr/>
        </p:nvSpPr>
        <p:spPr>
          <a:xfrm>
            <a:off x="4572000" y="2924944"/>
            <a:ext cx="4248472" cy="3416320"/>
          </a:xfrm>
          <a:prstGeom prst="rect">
            <a:avLst/>
          </a:prstGeom>
        </p:spPr>
        <p:txBody>
          <a:bodyPr wrap="square">
            <a:spAutoFit/>
          </a:bodyPr>
          <a:lstStyle/>
          <a:p>
            <a:pPr marL="285750" indent="-285750">
              <a:buFont typeface="Arial" panose="020B0604020202020204" pitchFamily="34" charset="0"/>
              <a:buChar char="•"/>
            </a:pPr>
            <a:r>
              <a:rPr lang="en-GB" i="1" dirty="0" smtClean="0"/>
              <a:t>To </a:t>
            </a:r>
            <a:r>
              <a:rPr lang="en-GB" i="1" dirty="0"/>
              <a:t>monitor and assess the status of the Arctic region with respect to pollution and climate change issues.</a:t>
            </a:r>
          </a:p>
          <a:p>
            <a:pPr marL="285750" indent="-285750">
              <a:buFont typeface="Arial" panose="020B0604020202020204" pitchFamily="34" charset="0"/>
              <a:buChar char="•"/>
            </a:pPr>
            <a:r>
              <a:rPr lang="en-GB" i="1" dirty="0"/>
              <a:t>To document levels and trends, pathways and processes, and effects on ecosystems and humans, and propose actions to reduce associated threats for consideration by governments.</a:t>
            </a:r>
          </a:p>
          <a:p>
            <a:pPr marL="285750" indent="-285750">
              <a:buFont typeface="Arial" panose="020B0604020202020204" pitchFamily="34" charset="0"/>
              <a:buChar char="•"/>
            </a:pPr>
            <a:r>
              <a:rPr lang="en-GB" i="1" dirty="0"/>
              <a:t>To produce sound science-based, policy-relevant assessments and public outreach products to inform policy and decision-making processes.</a:t>
            </a:r>
            <a:endParaRPr lang="en-GB" dirty="0"/>
          </a:p>
        </p:txBody>
      </p:sp>
      <p:sp>
        <p:nvSpPr>
          <p:cNvPr id="6" name="Rectangle 5"/>
          <p:cNvSpPr/>
          <p:nvPr/>
        </p:nvSpPr>
        <p:spPr>
          <a:xfrm>
            <a:off x="4469214" y="1124744"/>
            <a:ext cx="4567282" cy="1661993"/>
          </a:xfrm>
          <a:prstGeom prst="rect">
            <a:avLst/>
          </a:prstGeom>
        </p:spPr>
        <p:txBody>
          <a:bodyPr wrap="square">
            <a:spAutoFit/>
          </a:bodyPr>
          <a:lstStyle/>
          <a:p>
            <a:pPr>
              <a:spcAft>
                <a:spcPts val="600"/>
              </a:spcAft>
            </a:pPr>
            <a:r>
              <a:rPr lang="en-GB" sz="2000" b="1" dirty="0" smtClean="0"/>
              <a:t>AMAP: Arctic </a:t>
            </a:r>
            <a:r>
              <a:rPr lang="en-GB" sz="2000" b="1" dirty="0"/>
              <a:t>Monitoring and Assessment </a:t>
            </a:r>
            <a:r>
              <a:rPr lang="en-GB" sz="2000" b="1" dirty="0" smtClean="0"/>
              <a:t>Programme (</a:t>
            </a:r>
            <a:r>
              <a:rPr lang="en-GB" sz="2000" b="1" dirty="0" smtClean="0">
                <a:solidFill>
                  <a:srgbClr val="0070C0"/>
                </a:solidFill>
              </a:rPr>
              <a:t>www.amap.no</a:t>
            </a:r>
            <a:r>
              <a:rPr lang="en-GB" sz="2000" b="1" dirty="0" smtClean="0"/>
              <a:t>)</a:t>
            </a:r>
          </a:p>
          <a:p>
            <a:pPr>
              <a:spcAft>
                <a:spcPts val="600"/>
              </a:spcAft>
            </a:pPr>
            <a:r>
              <a:rPr lang="en-GB" b="1" i="1" dirty="0" smtClean="0"/>
              <a:t>Arctic </a:t>
            </a:r>
            <a:r>
              <a:rPr lang="en-GB" b="1" i="1" dirty="0"/>
              <a:t>Council </a:t>
            </a:r>
            <a:r>
              <a:rPr lang="en-GB" b="1" i="1" dirty="0" smtClean="0"/>
              <a:t>(</a:t>
            </a:r>
            <a:r>
              <a:rPr lang="en-GB" b="1" i="1" dirty="0" smtClean="0">
                <a:solidFill>
                  <a:srgbClr val="0070C0"/>
                </a:solidFill>
              </a:rPr>
              <a:t>www.arctic-council.org</a:t>
            </a:r>
            <a:r>
              <a:rPr lang="en-GB" b="1" i="1" dirty="0" smtClean="0"/>
              <a:t>)</a:t>
            </a:r>
            <a:endParaRPr lang="en-GB" b="1" i="1" dirty="0"/>
          </a:p>
          <a:p>
            <a:r>
              <a:rPr lang="en-GB" b="1" i="1" dirty="0"/>
              <a:t>(</a:t>
            </a:r>
            <a:r>
              <a:rPr lang="en-GB" sz="1600" b="1" i="1" dirty="0"/>
              <a:t>Canada – Denmark/Greenland – Finland – Iceland – Norway – Russia – </a:t>
            </a:r>
            <a:r>
              <a:rPr lang="en-GB" sz="1600" b="1" i="1" dirty="0" smtClean="0"/>
              <a:t>United States)</a:t>
            </a:r>
            <a:endParaRPr lang="en-GB" sz="1600" b="1" i="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7" y="2636912"/>
            <a:ext cx="4592192" cy="370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861048"/>
            <a:ext cx="2796437" cy="1080120"/>
          </a:xfrm>
        </p:spPr>
        <p:txBody>
          <a:bodyPr>
            <a:noAutofit/>
          </a:bodyPr>
          <a:lstStyle/>
          <a:p>
            <a:pPr algn="l">
              <a:spcAft>
                <a:spcPts val="600"/>
              </a:spcAft>
            </a:pPr>
            <a:r>
              <a:rPr lang="en-GB" sz="2400" b="1" dirty="0" smtClean="0"/>
              <a:t>National implementation</a:t>
            </a:r>
            <a:r>
              <a:rPr lang="en-GB" sz="2800" b="1" dirty="0" smtClean="0"/>
              <a:t/>
            </a:r>
            <a:br>
              <a:rPr lang="en-GB" sz="2800" b="1" dirty="0" smtClean="0"/>
            </a:br>
            <a:endParaRPr lang="en-GB" sz="1800" dirty="0">
              <a:solidFill>
                <a:schemeClr val="tx1"/>
              </a:solidFill>
              <a:latin typeface="+mn-lt"/>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929977"/>
            <a:ext cx="5857631" cy="444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39" y="924206"/>
            <a:ext cx="5857631" cy="444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5462095"/>
            <a:ext cx="8377910" cy="1000274"/>
          </a:xfrm>
          <a:prstGeom prst="rect">
            <a:avLst/>
          </a:prstGeom>
          <a:noFill/>
        </p:spPr>
        <p:txBody>
          <a:bodyPr wrap="square" rtlCol="0">
            <a:spAutoFit/>
          </a:bodyPr>
          <a:lstStyle/>
          <a:p>
            <a:pPr>
              <a:spcAft>
                <a:spcPts val="600"/>
              </a:spcAft>
            </a:pPr>
            <a:r>
              <a:rPr lang="en-GB" dirty="0" smtClean="0"/>
              <a:t>Monitoring/research: Based on national activities; Harmonization where necessary</a:t>
            </a:r>
          </a:p>
          <a:p>
            <a:pPr>
              <a:spcAft>
                <a:spcPts val="600"/>
              </a:spcAft>
            </a:pPr>
            <a:r>
              <a:rPr lang="en-GB" dirty="0" smtClean="0"/>
              <a:t>Users: AMAP assessment groups; Arctic scientific community; Global scientific community; Support for international processes (UNFCCC, Stockholm Convention, etc.)</a:t>
            </a:r>
            <a:endParaRPr lang="en-GB" dirty="0"/>
          </a:p>
        </p:txBody>
      </p:sp>
      <p:sp>
        <p:nvSpPr>
          <p:cNvPr id="6" name="Contenidor de contingut 2"/>
          <p:cNvSpPr>
            <a:spLocks noGrp="1"/>
          </p:cNvSpPr>
          <p:nvPr>
            <p:ph idx="1"/>
          </p:nvPr>
        </p:nvSpPr>
        <p:spPr>
          <a:xfrm>
            <a:off x="307963" y="1268760"/>
            <a:ext cx="2808312" cy="2232248"/>
          </a:xfrm>
        </p:spPr>
        <p:txBody>
          <a:bodyPr>
            <a:normAutofit/>
          </a:bodyPr>
          <a:lstStyle/>
          <a:p>
            <a:pPr marL="514350" indent="-514350">
              <a:buNone/>
            </a:pPr>
            <a:r>
              <a:rPr lang="en-US" sz="1600" b="1" i="1" dirty="0"/>
              <a:t>1. About your network</a:t>
            </a:r>
          </a:p>
          <a:p>
            <a:pPr marL="514350" indent="-514350">
              <a:buNone/>
            </a:pPr>
            <a:r>
              <a:rPr lang="en-US" sz="1400" dirty="0"/>
              <a:t>1.3	Who are the main contributors to your network?</a:t>
            </a:r>
          </a:p>
          <a:p>
            <a:pPr marL="514350" indent="-514350">
              <a:buNone/>
            </a:pPr>
            <a:r>
              <a:rPr lang="en-US" sz="1400" dirty="0"/>
              <a:t>1.4	What form of commitment do you have for the maintenance your network?</a:t>
            </a:r>
          </a:p>
          <a:p>
            <a:pPr marL="514350" indent="-514350">
              <a:buNone/>
            </a:pPr>
            <a:r>
              <a:rPr lang="en-US" sz="1400" dirty="0"/>
              <a:t>1.5	How large is your user base and who are your users?</a:t>
            </a:r>
          </a:p>
        </p:txBody>
      </p:sp>
      <p:sp>
        <p:nvSpPr>
          <p:cNvPr id="4" name="Rectangle 3"/>
          <p:cNvSpPr/>
          <p:nvPr/>
        </p:nvSpPr>
        <p:spPr>
          <a:xfrm>
            <a:off x="323529" y="4726885"/>
            <a:ext cx="2880320" cy="646331"/>
          </a:xfrm>
          <a:prstGeom prst="rect">
            <a:avLst/>
          </a:prstGeom>
        </p:spPr>
        <p:txBody>
          <a:bodyPr wrap="square">
            <a:spAutoFit/>
          </a:bodyPr>
          <a:lstStyle/>
          <a:p>
            <a:r>
              <a:rPr lang="en-GB" dirty="0"/>
              <a:t>Arctic countries / Observing countries </a:t>
            </a:r>
            <a:r>
              <a:rPr lang="en-GB" dirty="0" smtClean="0"/>
              <a:t>/ + </a:t>
            </a:r>
            <a:r>
              <a:rPr lang="en-GB" dirty="0"/>
              <a:t>+</a:t>
            </a:r>
          </a:p>
        </p:txBody>
      </p:sp>
    </p:spTree>
    <p:extLst>
      <p:ext uri="{BB962C8B-B14F-4D97-AF65-F5344CB8AC3E}">
        <p14:creationId xmlns:p14="http://schemas.microsoft.com/office/powerpoint/2010/main" val="277540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79512" y="1196752"/>
            <a:ext cx="3168352" cy="2592288"/>
          </a:xfrm>
        </p:spPr>
        <p:txBody>
          <a:bodyPr>
            <a:normAutofit lnSpcReduction="10000"/>
          </a:bodyPr>
          <a:lstStyle/>
          <a:p>
            <a:pPr marL="514350" indent="-514350">
              <a:buNone/>
            </a:pPr>
            <a:r>
              <a:rPr lang="en-US" sz="1600" b="1" i="1" dirty="0" smtClean="0"/>
              <a:t>1. About </a:t>
            </a:r>
            <a:r>
              <a:rPr lang="en-US" sz="1600" b="1" i="1" dirty="0"/>
              <a:t>your network</a:t>
            </a:r>
          </a:p>
          <a:p>
            <a:pPr marL="514350" lvl="1" indent="-514350">
              <a:buNone/>
            </a:pPr>
            <a:r>
              <a:rPr lang="en-US" sz="1400" dirty="0"/>
              <a:t>1.6 </a:t>
            </a:r>
            <a:r>
              <a:rPr lang="en-US" sz="1400" dirty="0" smtClean="0"/>
              <a:t>	Do </a:t>
            </a:r>
            <a:r>
              <a:rPr lang="en-US" sz="1400" dirty="0"/>
              <a:t>you maintain a database of user needs and observational requirements?</a:t>
            </a:r>
          </a:p>
          <a:p>
            <a:pPr marL="514350" lvl="1" indent="-514350">
              <a:buNone/>
            </a:pPr>
            <a:r>
              <a:rPr lang="en-US" sz="1400" dirty="0"/>
              <a:t>1.7 </a:t>
            </a:r>
            <a:r>
              <a:rPr lang="en-US" sz="1400" dirty="0" smtClean="0"/>
              <a:t>	What </a:t>
            </a:r>
            <a:r>
              <a:rPr lang="en-US" sz="1400" dirty="0"/>
              <a:t>are the costs and efforts of maintaining the network?</a:t>
            </a:r>
          </a:p>
          <a:p>
            <a:pPr marL="514350" lvl="1" indent="-514350">
              <a:buNone/>
            </a:pPr>
            <a:r>
              <a:rPr lang="en-US" sz="1400" dirty="0"/>
              <a:t>1.8 </a:t>
            </a:r>
            <a:r>
              <a:rPr lang="en-US" sz="1400" dirty="0" smtClean="0"/>
              <a:t>	What </a:t>
            </a:r>
            <a:r>
              <a:rPr lang="en-US" sz="1400" dirty="0"/>
              <a:t>are your main funding sources?</a:t>
            </a:r>
          </a:p>
          <a:p>
            <a:pPr marL="514350" lvl="1" indent="-514350">
              <a:buNone/>
            </a:pPr>
            <a:r>
              <a:rPr lang="en-US" sz="1400" dirty="0"/>
              <a:t>1.9 </a:t>
            </a:r>
            <a:r>
              <a:rPr lang="en-US" sz="1400" dirty="0" smtClean="0"/>
              <a:t>	What </a:t>
            </a:r>
            <a:r>
              <a:rPr lang="en-US" sz="1400" dirty="0"/>
              <a:t>are the key issues for sustainability of your network running?</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10"/>
          <a:stretch/>
        </p:blipFill>
        <p:spPr bwMode="auto">
          <a:xfrm>
            <a:off x="106877" y="3917676"/>
            <a:ext cx="2828465" cy="257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07904" y="1196752"/>
            <a:ext cx="5293592" cy="249299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Assessments identify gaps in knowledge/needs</a:t>
            </a:r>
          </a:p>
          <a:p>
            <a:pPr marL="285750" indent="-285750">
              <a:spcAft>
                <a:spcPts val="600"/>
              </a:spcAft>
              <a:buFont typeface="Arial" panose="020B0604020202020204" pitchFamily="34" charset="0"/>
              <a:buChar char="•"/>
            </a:pPr>
            <a:r>
              <a:rPr lang="en-GB" dirty="0"/>
              <a:t>Stakeholder </a:t>
            </a:r>
            <a:r>
              <a:rPr lang="en-GB" dirty="0" smtClean="0"/>
              <a:t>consultation &gt;&gt; needs </a:t>
            </a:r>
            <a:r>
              <a:rPr lang="en-GB" dirty="0"/>
              <a:t>/ c</a:t>
            </a:r>
            <a:r>
              <a:rPr lang="en-GB" dirty="0" smtClean="0"/>
              <a:t>o-design </a:t>
            </a:r>
            <a:r>
              <a:rPr lang="en-GB" dirty="0"/>
              <a:t>/ TLK</a:t>
            </a:r>
          </a:p>
          <a:p>
            <a:pPr marL="285750" indent="-285750">
              <a:spcAft>
                <a:spcPts val="600"/>
              </a:spcAft>
              <a:buFont typeface="Arial" panose="020B0604020202020204" pitchFamily="34" charset="0"/>
              <a:buChar char="•"/>
            </a:pPr>
            <a:r>
              <a:rPr lang="en-GB" dirty="0" smtClean="0"/>
              <a:t>Arctic </a:t>
            </a:r>
            <a:r>
              <a:rPr lang="en-GB" dirty="0"/>
              <a:t>observing is costly &gt;&gt; </a:t>
            </a:r>
            <a:r>
              <a:rPr lang="en-GB" dirty="0" smtClean="0"/>
              <a:t>EO (remote) </a:t>
            </a:r>
            <a:r>
              <a:rPr lang="en-GB" dirty="0"/>
              <a:t>sensing</a:t>
            </a:r>
          </a:p>
          <a:p>
            <a:pPr marL="285750" indent="-285750">
              <a:spcAft>
                <a:spcPts val="600"/>
              </a:spcAft>
              <a:buFont typeface="Arial" panose="020B0604020202020204" pitchFamily="34" charset="0"/>
              <a:buChar char="•"/>
            </a:pPr>
            <a:r>
              <a:rPr lang="en-GB" dirty="0" smtClean="0"/>
              <a:t>Direct funding (limited $) </a:t>
            </a:r>
            <a:r>
              <a:rPr lang="en-GB" dirty="0"/>
              <a:t>/ In-kind </a:t>
            </a:r>
            <a:r>
              <a:rPr lang="en-GB" dirty="0" smtClean="0"/>
              <a:t>($???) </a:t>
            </a:r>
          </a:p>
          <a:p>
            <a:pPr marL="285750" indent="-285750">
              <a:spcAft>
                <a:spcPts val="600"/>
              </a:spcAft>
              <a:buFont typeface="Arial" panose="020B0604020202020204" pitchFamily="34" charset="0"/>
              <a:buChar char="•"/>
            </a:pPr>
            <a:r>
              <a:rPr lang="en-GB" dirty="0" smtClean="0"/>
              <a:t>Arctic </a:t>
            </a:r>
            <a:r>
              <a:rPr lang="en-GB" dirty="0"/>
              <a:t>countries / Research funding (EU, NSF, etc</a:t>
            </a:r>
            <a:r>
              <a:rPr lang="en-GB" dirty="0" smtClean="0"/>
              <a:t>.)</a:t>
            </a:r>
          </a:p>
          <a:p>
            <a:pPr marL="285750" indent="-285750">
              <a:spcAft>
                <a:spcPts val="600"/>
              </a:spcAft>
              <a:buFont typeface="Arial" panose="020B0604020202020204" pitchFamily="34" charset="0"/>
              <a:buChar char="•"/>
            </a:pPr>
            <a:r>
              <a:rPr lang="en-GB" dirty="0" smtClean="0"/>
              <a:t>Sustained </a:t>
            </a:r>
            <a:r>
              <a:rPr lang="en-GB" dirty="0"/>
              <a:t>funding (&gt; 3-year perspective</a:t>
            </a:r>
            <a:r>
              <a:rPr lang="en-GB" dirty="0" smtClean="0"/>
              <a:t>)</a:t>
            </a:r>
          </a:p>
          <a:p>
            <a:pPr marL="285750" indent="-285750">
              <a:spcAft>
                <a:spcPts val="600"/>
              </a:spcAft>
              <a:buFont typeface="Arial" panose="020B0604020202020204" pitchFamily="34" charset="0"/>
              <a:buChar char="•"/>
            </a:pPr>
            <a:r>
              <a:rPr lang="en-GB" dirty="0" smtClean="0"/>
              <a:t>(Re)direction of funding</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9686" y="3933055"/>
            <a:ext cx="1708483" cy="255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banner3"/>
          <p:cNvPicPr>
            <a:picLocks noChangeAspect="1" noChangeArrowheads="1"/>
          </p:cNvPicPr>
          <p:nvPr/>
        </p:nvPicPr>
        <p:blipFill rotWithShape="1">
          <a:blip r:embed="rId5">
            <a:extLst>
              <a:ext uri="{28A0092B-C50C-407E-A947-70E740481C1C}">
                <a14:useLocalDpi xmlns:a14="http://schemas.microsoft.com/office/drawing/2010/main" val="0"/>
              </a:ext>
            </a:extLst>
          </a:blip>
          <a:srcRect l="11197" t="240" r="47175" b="-240"/>
          <a:stretch/>
        </p:blipFill>
        <p:spPr bwMode="auto">
          <a:xfrm>
            <a:off x="4905546" y="3933056"/>
            <a:ext cx="4171506" cy="2569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6271158"/>
            <a:ext cx="2688195" cy="369332"/>
          </a:xfrm>
          <a:prstGeom prst="rect">
            <a:avLst/>
          </a:prstGeom>
        </p:spPr>
        <p:txBody>
          <a:bodyPr wrap="square">
            <a:spAutoFit/>
          </a:bodyPr>
          <a:lstStyle/>
          <a:p>
            <a:pPr algn="ctr"/>
            <a:r>
              <a:rPr lang="en-GB" dirty="0" smtClean="0">
                <a:solidFill>
                  <a:srgbClr val="0070C0"/>
                </a:solidFill>
              </a:rPr>
              <a:t>www.arcticobserving.org</a:t>
            </a:r>
            <a:endParaRPr lang="en-GB" dirty="0">
              <a:solidFill>
                <a:srgbClr val="0070C0"/>
              </a:solidFill>
            </a:endParaRPr>
          </a:p>
        </p:txBody>
      </p:sp>
      <p:sp>
        <p:nvSpPr>
          <p:cNvPr id="3" name="Rectangle 2"/>
          <p:cNvSpPr/>
          <p:nvPr/>
        </p:nvSpPr>
        <p:spPr>
          <a:xfrm>
            <a:off x="261437" y="1556792"/>
            <a:ext cx="8759423" cy="3801041"/>
          </a:xfrm>
          <a:prstGeom prst="rect">
            <a:avLst/>
          </a:prstGeom>
        </p:spPr>
        <p:txBody>
          <a:bodyPr wrap="square">
            <a:spAutoFit/>
          </a:bodyPr>
          <a:lstStyle/>
          <a:p>
            <a:r>
              <a:rPr lang="en-GB" dirty="0" smtClean="0"/>
              <a:t>What </a:t>
            </a:r>
            <a:r>
              <a:rPr lang="en-GB" dirty="0"/>
              <a:t>is SAON?</a:t>
            </a:r>
          </a:p>
          <a:p>
            <a:pPr marL="285750" indent="-285750">
              <a:spcAft>
                <a:spcPts val="600"/>
              </a:spcAft>
              <a:buFont typeface="Arial" panose="020B0604020202020204" pitchFamily="34" charset="0"/>
              <a:buChar char="•"/>
            </a:pPr>
            <a:r>
              <a:rPr lang="en-GB" dirty="0" smtClean="0"/>
              <a:t>Promote vision </a:t>
            </a:r>
            <a:r>
              <a:rPr lang="en-GB" dirty="0"/>
              <a:t>of well-defined observing networks that enable users to have access to free, open and high quality data that will realize pan-Arctic and global value-added services and provide societal benefits. </a:t>
            </a:r>
            <a:endParaRPr lang="en-GB" dirty="0" smtClean="0"/>
          </a:p>
          <a:p>
            <a:pPr marL="285750" indent="-285750">
              <a:spcAft>
                <a:spcPts val="600"/>
              </a:spcAft>
              <a:buFont typeface="Arial" panose="020B0604020202020204" pitchFamily="34" charset="0"/>
              <a:buChar char="•"/>
            </a:pPr>
            <a:r>
              <a:rPr lang="en-GB" dirty="0"/>
              <a:t>Goal: </a:t>
            </a:r>
            <a:r>
              <a:rPr lang="en-GB" dirty="0" smtClean="0"/>
              <a:t>Support </a:t>
            </a:r>
            <a:r>
              <a:rPr lang="en-GB" dirty="0"/>
              <a:t>and strengthen the development of multinational engagement for sustained and coordinated pan-Arctic observing and data sharing systems ... </a:t>
            </a:r>
          </a:p>
          <a:p>
            <a:pPr marL="285750" indent="-285750">
              <a:spcAft>
                <a:spcPts val="600"/>
              </a:spcAft>
              <a:buFont typeface="Arial" panose="020B0604020202020204" pitchFamily="34" charset="0"/>
              <a:buChar char="•"/>
            </a:pPr>
            <a:r>
              <a:rPr lang="en-GB" dirty="0" smtClean="0"/>
              <a:t>Goal: Enhance </a:t>
            </a:r>
            <a:r>
              <a:rPr lang="en-GB" dirty="0"/>
              <a:t>Arctic-wide observing </a:t>
            </a:r>
            <a:r>
              <a:rPr lang="en-GB" dirty="0" smtClean="0"/>
              <a:t>activities, facilitate </a:t>
            </a:r>
            <a:r>
              <a:rPr lang="en-GB" dirty="0"/>
              <a:t>partnerships and synergies among existing observing and data </a:t>
            </a:r>
            <a:r>
              <a:rPr lang="en-GB" dirty="0" smtClean="0"/>
              <a:t>networks, promote </a:t>
            </a:r>
            <a:r>
              <a:rPr lang="en-GB" dirty="0"/>
              <a:t>sharing and synthesis of data and information. </a:t>
            </a:r>
            <a:endParaRPr lang="en-GB" dirty="0" smtClean="0"/>
          </a:p>
          <a:p>
            <a:pPr marL="285750" indent="-285750">
              <a:spcAft>
                <a:spcPts val="600"/>
              </a:spcAft>
              <a:buFont typeface="Arial" panose="020B0604020202020204" pitchFamily="34" charset="0"/>
              <a:buChar char="•"/>
            </a:pPr>
            <a:r>
              <a:rPr lang="en-GB" dirty="0" smtClean="0"/>
              <a:t>Underway </a:t>
            </a:r>
            <a:r>
              <a:rPr lang="en-GB" dirty="0"/>
              <a:t>since early </a:t>
            </a:r>
            <a:r>
              <a:rPr lang="en-GB" dirty="0" smtClean="0"/>
              <a:t>2007</a:t>
            </a:r>
          </a:p>
          <a:p>
            <a:pPr marL="285750" indent="-285750">
              <a:spcAft>
                <a:spcPts val="600"/>
              </a:spcAft>
              <a:buFont typeface="Arial" panose="020B0604020202020204" pitchFamily="34" charset="0"/>
              <a:buChar char="•"/>
            </a:pPr>
            <a:r>
              <a:rPr lang="en-GB" dirty="0" smtClean="0"/>
              <a:t>(Not a network of networks)</a:t>
            </a:r>
            <a:endParaRPr lang="en-GB" dirty="0"/>
          </a:p>
          <a:p>
            <a:pPr marL="285750" indent="-285750">
              <a:buFont typeface="Arial" panose="020B0604020202020204" pitchFamily="34" charset="0"/>
              <a:buChar char="•"/>
            </a:pP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1723" y="4149079"/>
            <a:ext cx="3533115" cy="249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1438" y="998889"/>
            <a:ext cx="7622930" cy="461665"/>
          </a:xfrm>
          <a:prstGeom prst="rect">
            <a:avLst/>
          </a:prstGeom>
        </p:spPr>
        <p:txBody>
          <a:bodyPr wrap="square">
            <a:spAutoFit/>
          </a:bodyPr>
          <a:lstStyle/>
          <a:p>
            <a:r>
              <a:rPr lang="en-GB" sz="2400" b="1" dirty="0"/>
              <a:t>Sustaining Arctic Observing Networks (SAON) </a:t>
            </a:r>
          </a:p>
        </p:txBody>
      </p:sp>
    </p:spTree>
    <p:extLst>
      <p:ext uri="{BB962C8B-B14F-4D97-AF65-F5344CB8AC3E}">
        <p14:creationId xmlns:p14="http://schemas.microsoft.com/office/powerpoint/2010/main" val="2047189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179512" y="1124744"/>
            <a:ext cx="3024336" cy="1800200"/>
          </a:xfrm>
        </p:spPr>
        <p:txBody>
          <a:bodyPr>
            <a:normAutofit/>
          </a:bodyPr>
          <a:lstStyle/>
          <a:p>
            <a:pPr marL="514350" indent="-514350">
              <a:buNone/>
            </a:pPr>
            <a:r>
              <a:rPr lang="en-US" sz="1600" b="1" i="1" dirty="0"/>
              <a:t>2. About data</a:t>
            </a:r>
          </a:p>
          <a:p>
            <a:pPr marL="514350" lvl="1" indent="-514350">
              <a:buNone/>
            </a:pPr>
            <a:r>
              <a:rPr lang="en-US" sz="1400" dirty="0"/>
              <a:t>2.1 </a:t>
            </a:r>
            <a:r>
              <a:rPr lang="en-US" sz="1400" dirty="0" smtClean="0"/>
              <a:t>	What </a:t>
            </a:r>
            <a:r>
              <a:rPr lang="en-US" sz="1400" dirty="0"/>
              <a:t>observations does your network collect and what products are produced?</a:t>
            </a:r>
          </a:p>
          <a:p>
            <a:pPr marL="514350" lvl="1" indent="-514350">
              <a:buNone/>
            </a:pPr>
            <a:r>
              <a:rPr lang="en-US" sz="1400" dirty="0"/>
              <a:t>2.2 </a:t>
            </a:r>
            <a:r>
              <a:rPr lang="en-US" sz="1400" dirty="0" smtClean="0"/>
              <a:t>	What </a:t>
            </a:r>
            <a:r>
              <a:rPr lang="en-US" sz="1400" dirty="0"/>
              <a:t>are the spatial and temporal characteristics and limits of your network</a:t>
            </a:r>
            <a:r>
              <a:rPr lang="en-US" sz="1400" dirty="0" smtClean="0"/>
              <a:t>?</a:t>
            </a:r>
            <a:endParaRPr lang="en-US" sz="1400" dirty="0"/>
          </a:p>
        </p:txBody>
      </p:sp>
      <p:sp>
        <p:nvSpPr>
          <p:cNvPr id="3" name="Rectangle 2"/>
          <p:cNvSpPr/>
          <p:nvPr/>
        </p:nvSpPr>
        <p:spPr>
          <a:xfrm>
            <a:off x="3849204" y="1268760"/>
            <a:ext cx="4755244" cy="2031325"/>
          </a:xfrm>
          <a:prstGeom prst="rect">
            <a:avLst/>
          </a:prstGeom>
        </p:spPr>
        <p:txBody>
          <a:bodyPr wrap="square">
            <a:spAutoFit/>
          </a:bodyPr>
          <a:lstStyle/>
          <a:p>
            <a:pPr marL="285750" indent="-285750">
              <a:buFont typeface="Arial" panose="020B0604020202020204" pitchFamily="34" charset="0"/>
              <a:buChar char="•"/>
            </a:pPr>
            <a:r>
              <a:rPr lang="en-GB" dirty="0" smtClean="0"/>
              <a:t>‘Pollution’: environmental contaminants in abiotic media, biota, humans, etc.); effects parameters</a:t>
            </a:r>
          </a:p>
          <a:p>
            <a:pPr marL="285750" indent="-285750">
              <a:buFont typeface="Arial" panose="020B0604020202020204" pitchFamily="34" charset="0"/>
              <a:buChar char="•"/>
            </a:pPr>
            <a:r>
              <a:rPr lang="en-GB" dirty="0" smtClean="0"/>
              <a:t>‘Climate’: climate/cryosphere, Arctic-ECVs), </a:t>
            </a:r>
            <a:r>
              <a:rPr lang="en-GB" dirty="0" err="1" smtClean="0"/>
              <a:t>radiatively</a:t>
            </a:r>
            <a:r>
              <a:rPr lang="en-GB" dirty="0" smtClean="0"/>
              <a:t>-important trace species, short-lived climate forcers, ocean acidification, etc.</a:t>
            </a:r>
          </a:p>
          <a:p>
            <a:pPr marL="285750" indent="-285750">
              <a:buFont typeface="Arial" panose="020B0604020202020204" pitchFamily="34" charset="0"/>
              <a:buChar char="•"/>
            </a:pPr>
            <a:r>
              <a:rPr lang="en-GB" dirty="0" smtClean="0"/>
              <a:t>Socio-economic metrics, TLK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94" y="4869159"/>
            <a:ext cx="3711810" cy="170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3" y="3068961"/>
            <a:ext cx="3565943" cy="162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http://www.amap.no/images/documents/7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614349"/>
            <a:ext cx="982968" cy="13909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3584272"/>
            <a:ext cx="1004333" cy="142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0936" y="4080402"/>
            <a:ext cx="10096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3585049"/>
            <a:ext cx="1024492" cy="14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006196"/>
            <a:ext cx="10287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49204" y="5719625"/>
            <a:ext cx="4732028" cy="923330"/>
          </a:xfrm>
          <a:prstGeom prst="rect">
            <a:avLst/>
          </a:prstGeom>
        </p:spPr>
        <p:txBody>
          <a:bodyPr wrap="square">
            <a:spAutoFit/>
          </a:bodyPr>
          <a:lstStyle/>
          <a:p>
            <a:pPr marL="285750" indent="-285750">
              <a:buFont typeface="Arial" panose="020B0604020202020204" pitchFamily="34" charset="0"/>
              <a:buChar char="•"/>
            </a:pPr>
            <a:r>
              <a:rPr lang="en-GB" dirty="0"/>
              <a:t>1990- (plus retrospective studies from ice cores, archived samples, etc.)</a:t>
            </a:r>
          </a:p>
          <a:p>
            <a:pPr marL="285750" indent="-285750">
              <a:buFont typeface="Arial" panose="020B0604020202020204" pitchFamily="34" charset="0"/>
              <a:buChar char="•"/>
            </a:pPr>
            <a:r>
              <a:rPr lang="en-GB" dirty="0"/>
              <a:t>Geographical gaps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179512" y="1124744"/>
            <a:ext cx="3024336" cy="2304256"/>
          </a:xfrm>
        </p:spPr>
        <p:txBody>
          <a:bodyPr>
            <a:normAutofit/>
          </a:bodyPr>
          <a:lstStyle/>
          <a:p>
            <a:pPr marL="514350" indent="-514350">
              <a:buNone/>
            </a:pPr>
            <a:r>
              <a:rPr lang="en-US" sz="1600" b="1" i="1" dirty="0"/>
              <a:t>2. About data</a:t>
            </a:r>
          </a:p>
          <a:p>
            <a:pPr marL="514350" lvl="1" indent="-514350">
              <a:buNone/>
            </a:pPr>
            <a:r>
              <a:rPr lang="en-US" sz="1400" dirty="0" smtClean="0"/>
              <a:t>2.3 	How </a:t>
            </a:r>
            <a:r>
              <a:rPr lang="en-US" sz="1400" dirty="0"/>
              <a:t>is the data archived and made </a:t>
            </a:r>
            <a:r>
              <a:rPr lang="en-US" sz="1400" dirty="0" smtClean="0"/>
              <a:t>accessible </a:t>
            </a:r>
            <a:r>
              <a:rPr lang="en-US" sz="1400" dirty="0"/>
              <a:t>to users?</a:t>
            </a:r>
          </a:p>
          <a:p>
            <a:pPr marL="514350" lvl="1" indent="-514350">
              <a:buNone/>
            </a:pPr>
            <a:r>
              <a:rPr lang="en-US" sz="1400" dirty="0"/>
              <a:t>2.4 </a:t>
            </a:r>
            <a:r>
              <a:rPr lang="en-US" sz="1400" dirty="0" smtClean="0"/>
              <a:t>	Do </a:t>
            </a:r>
            <a:r>
              <a:rPr lang="en-US" sz="1400" dirty="0"/>
              <a:t>you address data quality in some way?</a:t>
            </a:r>
          </a:p>
          <a:p>
            <a:pPr marL="514350" lvl="1" indent="-514350">
              <a:buNone/>
            </a:pPr>
            <a:r>
              <a:rPr lang="en-US" sz="1400" dirty="0"/>
              <a:t>2.5 </a:t>
            </a:r>
            <a:r>
              <a:rPr lang="en-US" sz="1400" dirty="0" smtClean="0"/>
              <a:t>	Are </a:t>
            </a:r>
            <a:r>
              <a:rPr lang="en-US" sz="1400" dirty="0"/>
              <a:t>there risk for data continuity and how are data preservation and network continuity addressed?</a:t>
            </a:r>
          </a:p>
        </p:txBody>
      </p:sp>
      <p:sp>
        <p:nvSpPr>
          <p:cNvPr id="3" name="Rectangle 2"/>
          <p:cNvSpPr/>
          <p:nvPr/>
        </p:nvSpPr>
        <p:spPr>
          <a:xfrm>
            <a:off x="310012" y="3789040"/>
            <a:ext cx="2952328" cy="1754326"/>
          </a:xfrm>
          <a:prstGeom prst="rect">
            <a:avLst/>
          </a:prstGeom>
        </p:spPr>
        <p:txBody>
          <a:bodyPr wrap="square">
            <a:spAutoFit/>
          </a:bodyPr>
          <a:lstStyle/>
          <a:p>
            <a:pPr marL="285750" indent="-285750">
              <a:buFont typeface="Arial" panose="020B0604020202020204" pitchFamily="34" charset="0"/>
              <a:buChar char="•"/>
            </a:pPr>
            <a:r>
              <a:rPr lang="en-GB" dirty="0" smtClean="0"/>
              <a:t>AMAP as a data producer</a:t>
            </a:r>
          </a:p>
          <a:p>
            <a:pPr marL="285750" indent="-285750">
              <a:buFont typeface="Arial" panose="020B0604020202020204" pitchFamily="34" charset="0"/>
              <a:buChar char="•"/>
            </a:pPr>
            <a:r>
              <a:rPr lang="en-GB" dirty="0" smtClean="0"/>
              <a:t>AMAP as a data user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Web-based </a:t>
            </a:r>
            <a:r>
              <a:rPr lang="en-GB" dirty="0"/>
              <a:t>data products </a:t>
            </a:r>
          </a:p>
          <a:p>
            <a:pPr marL="285750" indent="-285750">
              <a:buFont typeface="Arial" panose="020B0604020202020204" pitchFamily="34" charset="0"/>
              <a:buChar char="•"/>
            </a:pPr>
            <a:r>
              <a:rPr lang="en-GB" dirty="0" smtClean="0"/>
              <a:t>AMAP Thematic data centres (NILU/EBAS; ICES)</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800" y="1093267"/>
            <a:ext cx="5359174" cy="406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35896" y="5216417"/>
            <a:ext cx="5232078"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Regional cooperation; bridging national &gt;&gt; regional</a:t>
            </a:r>
          </a:p>
          <a:p>
            <a:pPr marL="285750" indent="-285750">
              <a:buFont typeface="Arial" panose="020B0604020202020204" pitchFamily="34" charset="0"/>
              <a:buChar char="•"/>
            </a:pPr>
            <a:r>
              <a:rPr lang="en-GB" dirty="0" smtClean="0"/>
              <a:t>Data </a:t>
            </a:r>
            <a:r>
              <a:rPr lang="en-GB" dirty="0"/>
              <a:t>management and inter-programme </a:t>
            </a:r>
            <a:r>
              <a:rPr lang="en-GB" dirty="0" smtClean="0"/>
              <a:t>cooperation/harmonization; Sampling/laboratory QA/QC; Shared sites; Compatible methodology</a:t>
            </a:r>
            <a:endParaRPr lang="en-GB" dirty="0"/>
          </a:p>
        </p:txBody>
      </p:sp>
      <p:sp>
        <p:nvSpPr>
          <p:cNvPr id="2" name="Rectangle 1"/>
          <p:cNvSpPr/>
          <p:nvPr/>
        </p:nvSpPr>
        <p:spPr>
          <a:xfrm>
            <a:off x="323529" y="5668510"/>
            <a:ext cx="3384375" cy="584775"/>
          </a:xfrm>
          <a:prstGeom prst="rect">
            <a:avLst/>
          </a:prstGeom>
        </p:spPr>
        <p:txBody>
          <a:bodyPr wrap="square">
            <a:spAutoFit/>
          </a:bodyPr>
          <a:lstStyle/>
          <a:p>
            <a:r>
              <a:rPr lang="en-GB" sz="1600" dirty="0" smtClean="0"/>
              <a:t>NILU: </a:t>
            </a:r>
            <a:r>
              <a:rPr lang="en-GB" sz="1600" dirty="0" smtClean="0">
                <a:solidFill>
                  <a:srgbClr val="0070C0"/>
                </a:solidFill>
              </a:rPr>
              <a:t>http://ebas.nilu.no/</a:t>
            </a:r>
          </a:p>
          <a:p>
            <a:r>
              <a:rPr lang="en-GB" sz="1600" dirty="0" smtClean="0"/>
              <a:t>ICES: </a:t>
            </a:r>
            <a:r>
              <a:rPr lang="en-GB" sz="1600" dirty="0" smtClean="0">
                <a:solidFill>
                  <a:srgbClr val="0070C0"/>
                </a:solidFill>
              </a:rPr>
              <a:t>http</a:t>
            </a:r>
            <a:r>
              <a:rPr lang="en-GB" sz="1600" dirty="0">
                <a:solidFill>
                  <a:srgbClr val="0070C0"/>
                </a:solidFill>
              </a:rPr>
              <a:t>://ecosystemdata.ices.dk/</a:t>
            </a:r>
          </a:p>
        </p:txBody>
      </p:sp>
    </p:spTree>
    <p:extLst>
      <p:ext uri="{BB962C8B-B14F-4D97-AF65-F5344CB8AC3E}">
        <p14:creationId xmlns:p14="http://schemas.microsoft.com/office/powerpoint/2010/main" val="1811512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contingut 2"/>
          <p:cNvSpPr>
            <a:spLocks noGrp="1"/>
          </p:cNvSpPr>
          <p:nvPr>
            <p:ph idx="1"/>
          </p:nvPr>
        </p:nvSpPr>
        <p:spPr>
          <a:xfrm>
            <a:off x="251520" y="1268760"/>
            <a:ext cx="2664296" cy="5040560"/>
          </a:xfrm>
        </p:spPr>
        <p:txBody>
          <a:bodyPr>
            <a:normAutofit/>
          </a:bodyPr>
          <a:lstStyle/>
          <a:p>
            <a:pPr marL="514350" indent="-514350">
              <a:buNone/>
            </a:pPr>
            <a:r>
              <a:rPr lang="en-US" sz="1600" b="1" i="1" dirty="0"/>
              <a:t>2. About data</a:t>
            </a:r>
          </a:p>
          <a:p>
            <a:pPr marL="514350" lvl="1" indent="-514350">
              <a:buNone/>
            </a:pPr>
            <a:r>
              <a:rPr lang="en-US" sz="1400" dirty="0"/>
              <a:t>2.6 What are the conditions (licenses) for sharing your data and products with users?</a:t>
            </a:r>
          </a:p>
          <a:p>
            <a:pPr marL="514350" lvl="1" indent="-514350">
              <a:buNone/>
            </a:pPr>
            <a:r>
              <a:rPr lang="en-US" sz="1400" dirty="0"/>
              <a:t>2.7 What key interface standards are used in making data and products available?</a:t>
            </a:r>
          </a:p>
          <a:p>
            <a:pPr marL="514350" lvl="1" indent="-514350">
              <a:buNone/>
            </a:pPr>
            <a:r>
              <a:rPr lang="en-US" sz="1400" dirty="0"/>
              <a:t>2.8 Are there known observational requirements that your network is not meeting?</a:t>
            </a:r>
          </a:p>
          <a:p>
            <a:pPr marL="514350" lvl="1" indent="-514350">
              <a:buNone/>
            </a:pPr>
            <a:r>
              <a:rPr lang="en-US" sz="1400" dirty="0"/>
              <a:t>2.9 Are there observations that are needed but not captured by your network or by other networks that you have access to or products that are not generated?</a:t>
            </a:r>
          </a:p>
        </p:txBody>
      </p:sp>
      <p:sp>
        <p:nvSpPr>
          <p:cNvPr id="6" name="Rectangle 5"/>
          <p:cNvSpPr/>
          <p:nvPr/>
        </p:nvSpPr>
        <p:spPr>
          <a:xfrm>
            <a:off x="3851920" y="1340768"/>
            <a:ext cx="4752528" cy="4524315"/>
          </a:xfrm>
          <a:prstGeom prst="rect">
            <a:avLst/>
          </a:prstGeom>
        </p:spPr>
        <p:txBody>
          <a:bodyPr wrap="square">
            <a:spAutoFit/>
          </a:bodyPr>
          <a:lstStyle/>
          <a:p>
            <a:r>
              <a:rPr lang="en-GB" dirty="0" smtClean="0"/>
              <a:t>Principles:</a:t>
            </a:r>
          </a:p>
          <a:p>
            <a:pPr marL="285750" indent="-285750">
              <a:buFont typeface="Arial" panose="020B0604020202020204" pitchFamily="34" charset="0"/>
              <a:buChar char="•"/>
            </a:pPr>
            <a:r>
              <a:rPr lang="en-GB" dirty="0" smtClean="0"/>
              <a:t>Free</a:t>
            </a:r>
            <a:r>
              <a:rPr lang="en-GB" dirty="0"/>
              <a:t>, open </a:t>
            </a:r>
            <a:r>
              <a:rPr lang="en-GB" dirty="0" smtClean="0"/>
              <a:t>access to </a:t>
            </a:r>
            <a:r>
              <a:rPr lang="en-GB" dirty="0"/>
              <a:t>high quality </a:t>
            </a:r>
            <a:r>
              <a:rPr lang="en-GB" dirty="0" smtClean="0"/>
              <a:t>data</a:t>
            </a:r>
          </a:p>
          <a:p>
            <a:pPr marL="285750" indent="-285750">
              <a:buFont typeface="Arial" panose="020B0604020202020204" pitchFamily="34" charset="0"/>
              <a:buChar char="•"/>
            </a:pPr>
            <a:r>
              <a:rPr lang="en-GB" dirty="0" smtClean="0"/>
              <a:t>Recognition of data ownership (publication)</a:t>
            </a:r>
          </a:p>
          <a:p>
            <a:pPr marL="285750" indent="-285750">
              <a:buFont typeface="Arial" panose="020B0604020202020204" pitchFamily="34" charset="0"/>
              <a:buChar char="•"/>
            </a:pPr>
            <a:r>
              <a:rPr lang="en-GB" dirty="0" smtClean="0"/>
              <a:t>International standards</a:t>
            </a:r>
          </a:p>
          <a:p>
            <a:pPr marL="285750" indent="-285750">
              <a:buFont typeface="Arial" panose="020B0604020202020204" pitchFamily="34" charset="0"/>
              <a:buChar char="•"/>
            </a:pPr>
            <a:r>
              <a:rPr lang="en-GB" dirty="0" smtClean="0"/>
              <a:t>Polar Information Commons (PIC), etc.</a:t>
            </a:r>
          </a:p>
          <a:p>
            <a:pPr marL="285750" indent="-285750">
              <a:buFont typeface="Arial" panose="020B0604020202020204" pitchFamily="34" charset="0"/>
              <a:buChar char="•"/>
            </a:pPr>
            <a:endParaRPr lang="en-GB" dirty="0"/>
          </a:p>
          <a:p>
            <a:r>
              <a:rPr lang="en-GB" dirty="0" smtClean="0"/>
              <a:t>SAON Committees</a:t>
            </a:r>
            <a:r>
              <a:rPr lang="en-GB" dirty="0"/>
              <a:t>:</a:t>
            </a:r>
          </a:p>
          <a:p>
            <a:pPr marL="285750" indent="-285750">
              <a:buFont typeface="Arial" panose="020B0604020202020204" pitchFamily="34" charset="0"/>
              <a:buChar char="•"/>
            </a:pPr>
            <a:r>
              <a:rPr lang="en-GB" i="1" dirty="0" smtClean="0">
                <a:solidFill>
                  <a:srgbClr val="0070C0"/>
                </a:solidFill>
              </a:rPr>
              <a:t>The </a:t>
            </a:r>
            <a:r>
              <a:rPr lang="en-GB" i="1" dirty="0">
                <a:solidFill>
                  <a:srgbClr val="0070C0"/>
                </a:solidFill>
              </a:rPr>
              <a:t>Arctic Data </a:t>
            </a:r>
            <a:r>
              <a:rPr lang="en-GB" i="1" dirty="0" smtClean="0">
                <a:solidFill>
                  <a:srgbClr val="0070C0"/>
                </a:solidFill>
              </a:rPr>
              <a:t>Committee (ADC)</a:t>
            </a:r>
          </a:p>
          <a:p>
            <a:pPr marL="285750" indent="-285750">
              <a:buFont typeface="Arial" panose="020B0604020202020204" pitchFamily="34" charset="0"/>
              <a:buChar char="•"/>
            </a:pPr>
            <a:r>
              <a:rPr lang="en-GB" dirty="0" smtClean="0"/>
              <a:t>The </a:t>
            </a:r>
            <a:r>
              <a:rPr lang="en-GB" dirty="0"/>
              <a:t>Committee on Observations and Networks (CON</a:t>
            </a:r>
            <a:r>
              <a:rPr lang="en-GB" dirty="0" smtClean="0"/>
              <a:t>)</a:t>
            </a:r>
          </a:p>
          <a:p>
            <a:pPr marL="285750" indent="-285750">
              <a:buFont typeface="Arial" panose="020B0604020202020204" pitchFamily="34" charset="0"/>
              <a:buChar char="•"/>
            </a:pPr>
            <a:endParaRPr lang="en-GB" dirty="0"/>
          </a:p>
          <a:p>
            <a:r>
              <a:rPr lang="en-GB" dirty="0" smtClean="0"/>
              <a:t>Data gaps:</a:t>
            </a:r>
          </a:p>
          <a:p>
            <a:pPr marL="285750" indent="-285750">
              <a:buFont typeface="Arial" panose="020B0604020202020204" pitchFamily="34" charset="0"/>
              <a:buChar char="•"/>
            </a:pPr>
            <a:r>
              <a:rPr lang="en-GB" dirty="0" smtClean="0"/>
              <a:t>Better use of EOS (new initiatives – e.g. Polaris)</a:t>
            </a:r>
          </a:p>
          <a:p>
            <a:pPr marL="285750" indent="-285750">
              <a:buFont typeface="Arial" panose="020B0604020202020204" pitchFamily="34" charset="0"/>
              <a:buChar char="•"/>
            </a:pPr>
            <a:r>
              <a:rPr lang="en-GB" dirty="0" smtClean="0"/>
              <a:t>Socio-economic data (industry sources?) </a:t>
            </a:r>
            <a:endParaRPr lang="en-GB" dirty="0"/>
          </a:p>
          <a:p>
            <a:pPr marL="285750" indent="-285750">
              <a:buFont typeface="Arial" panose="020B0604020202020204" pitchFamily="34" charset="0"/>
              <a:buChar char="•"/>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34" y="1435576"/>
            <a:ext cx="3250456" cy="462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63888" y="1336600"/>
            <a:ext cx="5364088" cy="3816429"/>
          </a:xfrm>
          <a:prstGeom prst="rect">
            <a:avLst/>
          </a:prstGeom>
        </p:spPr>
        <p:txBody>
          <a:bodyPr wrap="square">
            <a:spAutoFit/>
          </a:bodyPr>
          <a:lstStyle/>
          <a:p>
            <a:r>
              <a:rPr lang="en-GB" b="1" dirty="0" smtClean="0"/>
              <a:t>Objectives:</a:t>
            </a:r>
            <a:r>
              <a:rPr lang="en-GB" sz="1600" b="1" dirty="0" smtClean="0"/>
              <a:t> </a:t>
            </a:r>
          </a:p>
          <a:p>
            <a:pPr marL="285750" indent="-285750">
              <a:buFont typeface="Arial" panose="020B0604020202020204" pitchFamily="34" charset="0"/>
              <a:buChar char="•"/>
            </a:pPr>
            <a:r>
              <a:rPr lang="en-GB" sz="1600" dirty="0" smtClean="0"/>
              <a:t>To establish an on-going dialogue between policy-makers, business and industry leaders, local communities and scientists to increase understanding and identify new ways of working that will deliver economic and societal benefits. </a:t>
            </a:r>
          </a:p>
          <a:p>
            <a:pPr marL="285750" indent="-285750">
              <a:buFont typeface="Arial" panose="020B0604020202020204" pitchFamily="34" charset="0"/>
              <a:buChar char="•"/>
            </a:pPr>
            <a:r>
              <a:rPr lang="en-GB" sz="1600" dirty="0" smtClean="0"/>
              <a:t>Develop a (2020-) Integrated European Research Programme,  co-­designed with all relevant stakeholders and coordinated with the activities of polar research nations beyond Europe. </a:t>
            </a:r>
          </a:p>
          <a:p>
            <a:pPr marL="285750" indent="-285750">
              <a:buFont typeface="Arial" panose="020B0604020202020204" pitchFamily="34" charset="0"/>
              <a:buChar char="•"/>
            </a:pPr>
            <a:r>
              <a:rPr lang="en-GB" sz="1600" dirty="0"/>
              <a:t>Develop an I</a:t>
            </a:r>
            <a:r>
              <a:rPr lang="en-GB" sz="1600" dirty="0" smtClean="0"/>
              <a:t>mplementation plan to provide Europe with the capability to define the nature of environmental risks so that governments can design policy measures to mitigate them and businesses and other stakeholders benefit from the opportunities that are opening up in the Polar Regions.</a:t>
            </a:r>
          </a:p>
        </p:txBody>
      </p:sp>
      <p:sp>
        <p:nvSpPr>
          <p:cNvPr id="3" name="Rectangle 2"/>
          <p:cNvSpPr/>
          <p:nvPr/>
        </p:nvSpPr>
        <p:spPr>
          <a:xfrm>
            <a:off x="3851920" y="5373216"/>
            <a:ext cx="5076056" cy="1323439"/>
          </a:xfrm>
          <a:prstGeom prst="rect">
            <a:avLst/>
          </a:prstGeom>
        </p:spPr>
        <p:txBody>
          <a:bodyPr wrap="square">
            <a:spAutoFit/>
          </a:bodyPr>
          <a:lstStyle/>
          <a:p>
            <a:r>
              <a:rPr lang="en-GB" sz="1600" dirty="0" smtClean="0"/>
              <a:t>Work </a:t>
            </a:r>
            <a:r>
              <a:rPr lang="en-GB" sz="1600" dirty="0"/>
              <a:t>Package 1: International Integration and Policy Guidance</a:t>
            </a:r>
          </a:p>
          <a:p>
            <a:r>
              <a:rPr lang="en-GB" sz="1600" dirty="0"/>
              <a:t>Work package 2: Polar Research for Science and Society </a:t>
            </a:r>
          </a:p>
          <a:p>
            <a:r>
              <a:rPr lang="en-GB" sz="1600" dirty="0"/>
              <a:t>Work Package 3: Infrastructures, Facilities, and Data</a:t>
            </a:r>
          </a:p>
          <a:p>
            <a:r>
              <a:rPr lang="en-GB" sz="1600" dirty="0"/>
              <a:t>Work Package 4: Interaction with Stakeholders </a:t>
            </a:r>
          </a:p>
        </p:txBody>
      </p:sp>
    </p:spTree>
    <p:extLst>
      <p:ext uri="{BB962C8B-B14F-4D97-AF65-F5344CB8AC3E}">
        <p14:creationId xmlns:p14="http://schemas.microsoft.com/office/powerpoint/2010/main" val="511084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9635</TotalTime>
  <Words>871</Words>
  <Application>Microsoft Office PowerPoint</Application>
  <PresentationFormat>On-screen Show (4:3)</PresentationFormat>
  <Paragraphs>120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l'Office</vt:lpstr>
      <vt:lpstr>PowerPoint Presentation</vt:lpstr>
      <vt:lpstr>PowerPoint Presentation</vt:lpstr>
      <vt:lpstr>National implementation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Simon</cp:lastModifiedBy>
  <cp:revision>79</cp:revision>
  <cp:lastPrinted>2015-09-20T11:24:07Z</cp:lastPrinted>
  <dcterms:created xsi:type="dcterms:W3CDTF">2015-04-08T16:36:35Z</dcterms:created>
  <dcterms:modified xsi:type="dcterms:W3CDTF">2015-09-20T12:38:54Z</dcterms:modified>
</cp:coreProperties>
</file>